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75"/>
    <a:srgbClr val="FFFFCC"/>
    <a:srgbClr val="FFFFFF"/>
    <a:srgbClr val="008E69"/>
    <a:srgbClr val="00CC99"/>
    <a:srgbClr val="00B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60" d="100"/>
          <a:sy n="60" d="100"/>
        </p:scale>
        <p:origin x="2530" y="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3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4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8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2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5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5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50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19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62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58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22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3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70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2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04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7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26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48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85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5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8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5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83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1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3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2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04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78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26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48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8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9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55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5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83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16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8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7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5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3DE7-F48A-4F56-B2DF-5F57DAC803E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E4C5-6A79-4C7C-84F5-2705ADBBF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6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3DE7-F48A-4F56-B2DF-5F57DAC803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E4C5-6A79-4C7C-84F5-2705ADBBF5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lestan.ui.ac.ir/home/" TargetMode="External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t="-10000" r="-33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0" y="416496"/>
            <a:ext cx="1203961" cy="1203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67544" y="7185248"/>
            <a:ext cx="9789293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fa-IR" sz="4000" b="1" dirty="0" smtClean="0">
                <a:latin typeface="Algerian" panose="04020705040A02060702" pitchFamily="82" charset="0"/>
                <a:cs typeface="B Yekan" panose="00000400000000000000" pitchFamily="2" charset="-78"/>
              </a:rPr>
              <a:t>راهنماي </a:t>
            </a:r>
            <a:endParaRPr lang="fa-IR" sz="4200" b="1" dirty="0" smtClean="0">
              <a:latin typeface="Algerian" panose="04020705040A02060702" pitchFamily="82" charset="0"/>
              <a:cs typeface="B Yekan" panose="00000400000000000000" pitchFamily="2" charset="-78"/>
            </a:endParaRPr>
          </a:p>
          <a:p>
            <a:pPr algn="ctr">
              <a:lnSpc>
                <a:spcPts val="5500"/>
              </a:lnSpc>
            </a:pPr>
            <a:r>
              <a:rPr lang="fa-IR" sz="4000" b="1" dirty="0" smtClean="0">
                <a:latin typeface="Algerian" panose="04020705040A02060702" pitchFamily="82" charset="0"/>
                <a:cs typeface="B Yekan" panose="00000400000000000000" pitchFamily="2" charset="-78"/>
              </a:rPr>
              <a:t>انتخاب واحد</a:t>
            </a:r>
            <a:r>
              <a:rPr lang="fa-IR" sz="3500" b="1" dirty="0" smtClean="0">
                <a:latin typeface="Algerian" panose="04020705040A02060702" pitchFamily="82" charset="0"/>
                <a:cs typeface="B Yekan" panose="00000400000000000000" pitchFamily="2" charset="-78"/>
              </a:rPr>
              <a:t>(ثبت نام اصلي)با </a:t>
            </a:r>
            <a:r>
              <a:rPr lang="fa-IR" sz="4000" b="1" dirty="0" smtClean="0">
                <a:latin typeface="Algerian" panose="04020705040A02060702" pitchFamily="82" charset="0"/>
                <a:cs typeface="B Yekan" panose="00000400000000000000" pitchFamily="2" charset="-78"/>
              </a:rPr>
              <a:t>تاخير</a:t>
            </a:r>
          </a:p>
        </p:txBody>
      </p:sp>
    </p:spTree>
    <p:extLst>
      <p:ext uri="{BB962C8B-B14F-4D97-AF65-F5344CB8AC3E}">
        <p14:creationId xmlns:p14="http://schemas.microsoft.com/office/powerpoint/2010/main" val="39796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73016" y="9264188"/>
            <a:ext cx="3213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مديريت امور آموزشي دانشگاه اصفهان</a:t>
            </a:r>
          </a:p>
          <a:p>
            <a:pPr algn="ctr" rtl="1"/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اداره خدمات رایانه</a:t>
            </a:r>
            <a:r>
              <a:rPr 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80" y="560511"/>
            <a:ext cx="5882045" cy="102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" lvl="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r>
              <a:rPr lang="fa-IR" sz="15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فهرست</a:t>
            </a:r>
            <a:endParaRPr lang="en-US" sz="1500" b="1" dirty="0" smtClean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marL="2540" lvl="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en-US" sz="1500" b="1" dirty="0" smtClean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marL="2540" lvl="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en-US" sz="1500" b="1" dirty="0">
              <a:solidFill>
                <a:prstClr val="black"/>
              </a:solidFill>
              <a:cs typeface="B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560512"/>
            <a:ext cx="5882045" cy="248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" lvl="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r>
              <a:rPr lang="fa-IR" sz="15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فهرست</a:t>
            </a:r>
            <a:endParaRPr lang="en-US" sz="1500" b="1" dirty="0" smtClean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marL="2540" lvl="0" algn="r" rtl="1">
              <a:lnSpc>
                <a:spcPct val="150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en-US" sz="1500" b="1" dirty="0" smtClean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marL="2540" algn="r" rtl="1">
              <a:lnSpc>
                <a:spcPct val="200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r>
              <a:rPr lang="fa-IR" sz="1500" b="1" dirty="0">
                <a:solidFill>
                  <a:prstClr val="black"/>
                </a:solidFill>
                <a:cs typeface="B Yekan" panose="00000400000000000000" pitchFamily="2" charset="-78"/>
                <a:hlinkClick r:id="rId3" action="ppaction://hlinksldjump"/>
              </a:rPr>
              <a:t>ورود به سامانه گلستان</a:t>
            </a:r>
            <a:endParaRPr lang="fa-IR" sz="1500" b="1" dirty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marL="2540" lvl="0" algn="r" rtl="1">
              <a:lnSpc>
                <a:spcPct val="200000"/>
              </a:lnSpc>
              <a:spcAft>
                <a:spcPts val="800"/>
              </a:spcAft>
            </a:pPr>
            <a:r>
              <a:rPr lang="fa-IR" sz="1500" b="1" dirty="0" smtClean="0">
                <a:solidFill>
                  <a:prstClr val="black"/>
                </a:solidFill>
                <a:cs typeface="B Yekan" panose="00000400000000000000" pitchFamily="2" charset="-78"/>
                <a:hlinkClick r:id="rId3" action="ppaction://hlinksldjump"/>
              </a:rPr>
              <a:t>دلايل عدم امکان ورود به سامانه گلستان</a:t>
            </a:r>
            <a:endParaRPr lang="fa-IR" sz="1500" b="1" dirty="0" smtClean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marL="2540" lvl="0" algn="r" rtl="1">
              <a:lnSpc>
                <a:spcPct val="200000"/>
              </a:lnSpc>
              <a:spcAft>
                <a:spcPts val="800"/>
              </a:spcAft>
            </a:pPr>
            <a:r>
              <a:rPr lang="fa-IR" sz="1500" b="1" dirty="0" smtClean="0">
                <a:solidFill>
                  <a:prstClr val="black"/>
                </a:solidFill>
                <a:cs typeface="B Yekan" panose="00000400000000000000" pitchFamily="2" charset="-78"/>
                <a:hlinkClick r:id="rId4" action="ppaction://hlinksldjump"/>
              </a:rPr>
              <a:t>نحوه انتخاب واحد(ثبت نام اصلي) با تاخير</a:t>
            </a:r>
            <a:endParaRPr lang="fa-IR" sz="1500" b="1" dirty="0" smtClean="0">
              <a:solidFill>
                <a:prstClr val="black"/>
              </a:solidFill>
              <a:cs typeface="B Yekan" panose="00000400000000000000" pitchFamily="2" charset="-78"/>
              <a:hlinkClick r:id="rId5" action="ppaction://hlinksldjump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6378448" y="710270"/>
            <a:ext cx="72000" cy="72000"/>
          </a:xfrm>
          <a:prstGeom prst="flowChartConnector">
            <a:avLst/>
          </a:prstGeom>
          <a:solidFill>
            <a:srgbClr val="00B082"/>
          </a:solidFill>
          <a:ln>
            <a:solidFill>
              <a:srgbClr val="00B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378448" y="1676632"/>
            <a:ext cx="72000" cy="72000"/>
          </a:xfrm>
          <a:prstGeom prst="flowChartConnector">
            <a:avLst/>
          </a:prstGeom>
          <a:solidFill>
            <a:srgbClr val="00B082"/>
          </a:solidFill>
          <a:ln>
            <a:solidFill>
              <a:srgbClr val="00B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378448" y="2230255"/>
            <a:ext cx="72000" cy="72000"/>
          </a:xfrm>
          <a:prstGeom prst="flowChartConnector">
            <a:avLst/>
          </a:prstGeom>
          <a:solidFill>
            <a:srgbClr val="00B082"/>
          </a:solidFill>
          <a:ln>
            <a:solidFill>
              <a:srgbClr val="00B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6378448" y="2792760"/>
            <a:ext cx="72000" cy="72000"/>
          </a:xfrm>
          <a:prstGeom prst="flowChartConnector">
            <a:avLst/>
          </a:prstGeom>
          <a:solidFill>
            <a:srgbClr val="00B082"/>
          </a:solidFill>
          <a:ln>
            <a:solidFill>
              <a:srgbClr val="00B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Connector 18"/>
          <p:cNvSpPr/>
          <p:nvPr/>
        </p:nvSpPr>
        <p:spPr>
          <a:xfrm>
            <a:off x="6373270" y="704528"/>
            <a:ext cx="72000" cy="72000"/>
          </a:xfrm>
          <a:prstGeom prst="flowChartConnector">
            <a:avLst/>
          </a:prstGeom>
          <a:solidFill>
            <a:srgbClr val="00B082"/>
          </a:solidFill>
          <a:ln>
            <a:solidFill>
              <a:srgbClr val="00B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80" y="560512"/>
            <a:ext cx="5882045" cy="844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" lvl="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r>
              <a:rPr lang="fa-IR" sz="15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ورود </a:t>
            </a:r>
            <a:r>
              <a:rPr lang="fa-IR" sz="1500" b="1" dirty="0">
                <a:solidFill>
                  <a:prstClr val="black"/>
                </a:solidFill>
                <a:cs typeface="B Yekan" panose="00000400000000000000" pitchFamily="2" charset="-78"/>
              </a:rPr>
              <a:t>به سامانه گلستان</a:t>
            </a:r>
          </a:p>
          <a:p>
            <a:pPr marL="254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1- 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جهت ورود به سامانه گلستان پس از باز کردن مرورگر اینترنت، از طريق آدرس</a:t>
            </a:r>
            <a:r>
              <a:rPr lang="en-US" sz="1200" dirty="0" smtClean="0">
                <a:ea typeface="Calibri"/>
                <a:cs typeface="B Yekan" panose="00000400000000000000" pitchFamily="2" charset="-78"/>
              </a:rPr>
              <a:t> </a:t>
            </a:r>
            <a:r>
              <a:rPr lang="en-US" sz="1100" dirty="0" smtClean="0">
                <a:ea typeface="Calibri"/>
                <a:cs typeface="B Yekan" panose="00000400000000000000" pitchFamily="2" charset="-78"/>
                <a:hlinkClick r:id="rId3"/>
              </a:rPr>
              <a:t>golestan.ui.ac.ir</a:t>
            </a:r>
            <a:r>
              <a:rPr lang="fa-IR" sz="1200" dirty="0" smtClean="0">
                <a:ea typeface="Calibri"/>
                <a:cs typeface="B Yekan" panose="00000400000000000000" pitchFamily="2" charset="-78"/>
                <a:hlinkClick r:id="rId3"/>
              </a:rPr>
              <a:t> </a:t>
            </a:r>
            <a:r>
              <a:rPr lang="fa-IR" sz="1200" dirty="0" smtClean="0">
                <a:ea typeface="Calibri"/>
                <a:cs typeface="B Yekan" panose="00000400000000000000" pitchFamily="2" charset="-78"/>
              </a:rPr>
              <a:t> 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وارد سامانه گلستان شوید. سپس کد امنيتي نمايش داده شده را به درستي وارد و کليد </a:t>
            </a:r>
            <a:r>
              <a:rPr lang="fa-IR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ارسال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 را کليک نماييد.</a:t>
            </a:r>
          </a:p>
          <a:p>
            <a:pPr marL="2540" algn="r" rtl="1">
              <a:lnSpc>
                <a:spcPts val="14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algn="r" rtl="1">
              <a:lnSpc>
                <a:spcPts val="14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algn="r" rtl="1">
              <a:lnSpc>
                <a:spcPct val="2000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2-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 </a:t>
            </a:r>
            <a:r>
              <a:rPr lang="fa-IR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شناسه کاربري 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و </a:t>
            </a:r>
            <a:r>
              <a:rPr lang="fa-IR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گذرواژه 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خود را وارد کنيد و کليد </a:t>
            </a:r>
            <a:r>
              <a:rPr lang="fa-IR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ورود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 را</a:t>
            </a:r>
            <a:r>
              <a:rPr lang="en-US" sz="1400" dirty="0" smtClean="0">
                <a:ea typeface="Calibri"/>
                <a:cs typeface="B Yekan" panose="00000400000000000000" pitchFamily="2" charset="-78"/>
              </a:rPr>
              <a:t> 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کليک نماييد.</a:t>
            </a: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algn="r" rtl="1">
              <a:lnSpc>
                <a:spcPct val="1500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15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دلايل عدم امکان ورود به سامانه گلستان</a:t>
            </a:r>
            <a:endParaRPr lang="fa-IR" sz="1500" b="1" dirty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marL="2540"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solidFill>
                  <a:prstClr val="black"/>
                </a:solidFill>
                <a:ea typeface="Calibri"/>
                <a:cs typeface="B Yekan" panose="00000400000000000000" pitchFamily="2" charset="-78"/>
              </a:rPr>
              <a:t>ابتدا از اتصال اينترنت رايانه يا تلفن همراه خود اطمينان حاصل </a:t>
            </a:r>
            <a:r>
              <a:rPr lang="fa-IR" sz="1400" dirty="0" smtClean="0">
                <a:solidFill>
                  <a:prstClr val="black"/>
                </a:solidFill>
                <a:ea typeface="Calibri"/>
                <a:cs typeface="B Yekan" panose="00000400000000000000" pitchFamily="2" charset="-78"/>
              </a:rPr>
              <a:t>کنيد.</a:t>
            </a:r>
            <a:endParaRPr lang="fa-IR" sz="1400" dirty="0">
              <a:solidFill>
                <a:prstClr val="black"/>
              </a:solidFill>
              <a:ea typeface="Calibri"/>
              <a:cs typeface="B Yekan" panose="00000400000000000000" pitchFamily="2" charset="-78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</a:pPr>
            <a:endParaRPr lang="fa-IR" sz="1400" dirty="0" smtClean="0">
              <a:ea typeface="Calibri"/>
              <a:cs typeface="B Nazani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8680" y="1736409"/>
            <a:ext cx="5878590" cy="840327"/>
            <a:chOff x="548680" y="1736409"/>
            <a:chExt cx="5878590" cy="840327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4" t="17748" r="5190" b="72329"/>
            <a:stretch/>
          </p:blipFill>
          <p:spPr bwMode="auto">
            <a:xfrm>
              <a:off x="548680" y="1736409"/>
              <a:ext cx="5878590" cy="84032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4" name="Down Arrow 23"/>
            <p:cNvSpPr/>
            <p:nvPr/>
          </p:nvSpPr>
          <p:spPr>
            <a:xfrm>
              <a:off x="3140968" y="1748482"/>
              <a:ext cx="144016" cy="149797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8E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 rot="5400000">
              <a:off x="3782389" y="2318978"/>
              <a:ext cx="144016" cy="130708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8E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80" y="3222641"/>
            <a:ext cx="5878590" cy="1802367"/>
            <a:chOff x="548680" y="3008784"/>
            <a:chExt cx="5878590" cy="180236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4" r="21301" b="28649"/>
            <a:stretch/>
          </p:blipFill>
          <p:spPr>
            <a:xfrm>
              <a:off x="548680" y="3008784"/>
              <a:ext cx="5878590" cy="180236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</p:pic>
        <p:sp>
          <p:nvSpPr>
            <p:cNvPr id="29" name="Down Arrow 28"/>
            <p:cNvSpPr/>
            <p:nvPr/>
          </p:nvSpPr>
          <p:spPr>
            <a:xfrm rot="16200000" flipH="1">
              <a:off x="2708920" y="4245756"/>
              <a:ext cx="144016" cy="144016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8E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16200000" flipH="1">
              <a:off x="2705567" y="4020249"/>
              <a:ext cx="144016" cy="13731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8E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5400000" flipH="1">
              <a:off x="3867364" y="4567970"/>
              <a:ext cx="144016" cy="1566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8E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lowchart: Connector 31"/>
          <p:cNvSpPr/>
          <p:nvPr/>
        </p:nvSpPr>
        <p:spPr>
          <a:xfrm>
            <a:off x="6373270" y="5637088"/>
            <a:ext cx="72000" cy="72000"/>
          </a:xfrm>
          <a:prstGeom prst="flowChartConnector">
            <a:avLst/>
          </a:prstGeom>
          <a:solidFill>
            <a:srgbClr val="00B082"/>
          </a:solidFill>
          <a:ln>
            <a:solidFill>
              <a:srgbClr val="00B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45683"/>
              </p:ext>
            </p:extLst>
          </p:nvPr>
        </p:nvGraphicFramePr>
        <p:xfrm>
          <a:off x="548680" y="6350724"/>
          <a:ext cx="5878590" cy="26347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6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راه حل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anchor="ctr">
                    <a:solidFill>
                      <a:srgbClr val="008E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مشکل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anchor="ctr">
                    <a:solidFill>
                      <a:srgbClr val="008E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104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درگاه ورود سامانه گلستان نسبت به کوچک يا بزرگ بودن حروف حساس است، پس حالت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Caps lock </a:t>
                      </a: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 </a:t>
                      </a: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صفحه کليد خود را بررسي کنيد.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شناسه کاربري يا گذرواژه نادرست است.</a:t>
                      </a:r>
                    </a:p>
                    <a:p>
                      <a:pPr algn="ctr"/>
                      <a:endParaRPr lang="en-US" sz="1400" b="0" dirty="0"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fa-IR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به کارشناس گروه ذيربط مراجعه کنيد.</a:t>
                      </a:r>
                      <a:endParaRPr kumimoji="0" 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شناسه کاربري يا گذرواژه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 </a:t>
                      </a: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خود را فراموش کرده ايد.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0" algn="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سمت راست صفحه روي </a:t>
                      </a: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«تنظيمات» </a:t>
                      </a: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کليک کنيد و سپس گزينه </a:t>
                      </a: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«غيرفعال کردن صفحات ديگر» </a:t>
                      </a: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را علامت بزنيد.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Yekan" panose="00000400000000000000" pitchFamily="2" charset="-78"/>
                        </a:rPr>
                        <a:t>در کامپيوتر ديگري حساب کاربري شما باز مي باشد.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B Yekan" panose="00000400000000000000" pitchFamily="2" charset="-78"/>
                      </a:endParaRPr>
                    </a:p>
                    <a:p>
                      <a:pPr algn="ctr"/>
                      <a:endParaRPr lang="en-US" sz="1400" b="0" dirty="0"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573016" y="9264188"/>
            <a:ext cx="3213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مديريت امور آموزشي دانشگاه اصفهان</a:t>
            </a:r>
          </a:p>
          <a:p>
            <a:pPr algn="ctr" rtl="1"/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اداره خدمات رایانه</a:t>
            </a:r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</a:t>
            </a:r>
          </a:p>
        </p:txBody>
      </p:sp>
    </p:spTree>
    <p:extLst>
      <p:ext uri="{BB962C8B-B14F-4D97-AF65-F5344CB8AC3E}">
        <p14:creationId xmlns:p14="http://schemas.microsoft.com/office/powerpoint/2010/main" val="33612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48680" y="560511"/>
            <a:ext cx="5882045" cy="809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r>
              <a:rPr lang="fa-IR" sz="15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نحوه انتخاب واحد(ثبت نام اصلي) با تاخير</a:t>
            </a:r>
            <a:endParaRPr lang="en-US" sz="1500" b="1" dirty="0" smtClean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algn="justLow" rtl="1">
              <a:lnSpc>
                <a:spcPct val="150000"/>
              </a:lnSpc>
              <a:spcAft>
                <a:spcPts val="1000"/>
              </a:spcAft>
            </a:pP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1-</a:t>
            </a:r>
            <a:r>
              <a:rPr lang="fa-IR" sz="1600" dirty="0" smtClean="0">
                <a:ea typeface="Times New Roman"/>
                <a:cs typeface="B Yekan" panose="00000400000000000000" pitchFamily="2" charset="-78"/>
              </a:rPr>
              <a:t>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دانشجویانی که در بازه زمانی انتخاب واحد موفق به اخذ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هیچ یک از واحدهای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درسی خود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نشده</a:t>
            </a:r>
            <a:r>
              <a:rPr lang="fa-IR" sz="1400" dirty="0" smtClean="0">
                <a:ea typeface="Times New Roman"/>
                <a:cs typeface="B Yekan"/>
              </a:rPr>
              <a:t>‌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اند، می</a:t>
            </a:r>
            <a:r>
              <a:rPr lang="fa-IR" sz="1400" dirty="0" smtClean="0">
                <a:ea typeface="Times New Roman"/>
                <a:cs typeface="B Yekan"/>
              </a:rPr>
              <a:t>‌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توانند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در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تاریخ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معين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شده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برای انتخاب واحد با تاخیر در ترم مورد نظر، </a:t>
            </a: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ثبت نام با تاخیر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انجام دهند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.</a:t>
            </a:r>
          </a:p>
          <a:p>
            <a:pPr algn="justLow" rtl="1">
              <a:lnSpc>
                <a:spcPct val="150000"/>
              </a:lnSpc>
              <a:spcAft>
                <a:spcPts val="1000"/>
              </a:spcAft>
            </a:pP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جهت مشاهده وضعيت ثبت نام ترم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جاري،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از طريق </a:t>
            </a:r>
            <a:r>
              <a:rPr lang="fa-IR" sz="1400" dirty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منوي کاربر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وارد صفحه</a:t>
            </a: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 اطلاعات جامع دانشجو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شويد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. در صورتي که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آخرين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وضعيت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در حالت </a:t>
            </a: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ثبت نام نکرده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و اجازه ثبت نام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در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حالت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 </a:t>
            </a: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ندارد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و دلیل منع ثبت نام صرفاً ثبت نام با تاخیر در ترم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3992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باشد، مي توانيد ثبت نام با تأخير انجام دهيد.</a:t>
            </a:r>
            <a:endParaRPr lang="fa-IR" sz="1400" dirty="0">
              <a:solidFill>
                <a:prstClr val="black"/>
              </a:solidFill>
              <a:ea typeface="Calibri"/>
              <a:cs typeface="B Yekan" panose="00000400000000000000" pitchFamily="2" charset="-78"/>
            </a:endParaRPr>
          </a:p>
          <a:p>
            <a:pPr algn="justLow" rtl="1">
              <a:lnSpc>
                <a:spcPct val="115000"/>
              </a:lnSpc>
              <a:spcAft>
                <a:spcPts val="1000"/>
              </a:spcAft>
            </a:pPr>
            <a:endParaRPr lang="fa-IR" sz="1600" b="1" dirty="0">
              <a:solidFill>
                <a:prstClr val="black"/>
              </a:solidFill>
              <a:cs typeface="B Nazanin"/>
            </a:endParaRPr>
          </a:p>
          <a:p>
            <a:pPr algn="justLow" rtl="1">
              <a:lnSpc>
                <a:spcPct val="115000"/>
              </a:lnSpc>
              <a:spcAft>
                <a:spcPts val="1000"/>
              </a:spcAft>
            </a:pPr>
            <a:endParaRPr lang="fa-IR" sz="1600" b="1" dirty="0" smtClean="0">
              <a:solidFill>
                <a:prstClr val="black"/>
              </a:solidFill>
              <a:cs typeface="B Nazanin"/>
            </a:endParaRPr>
          </a:p>
          <a:p>
            <a:pPr algn="justLow" rtl="1">
              <a:lnSpc>
                <a:spcPct val="115000"/>
              </a:lnSpc>
              <a:spcAft>
                <a:spcPts val="1000"/>
              </a:spcAft>
            </a:pPr>
            <a:endParaRPr lang="fa-IR" sz="1600" b="1" dirty="0">
              <a:solidFill>
                <a:prstClr val="black"/>
              </a:solidFill>
              <a:cs typeface="B Nazanin"/>
            </a:endParaRPr>
          </a:p>
          <a:p>
            <a:pPr algn="justLow" rtl="1">
              <a:lnSpc>
                <a:spcPct val="115000"/>
              </a:lnSpc>
              <a:spcAft>
                <a:spcPts val="1000"/>
              </a:spcAft>
            </a:pPr>
            <a:endParaRPr lang="fa-IR" sz="1600" b="1" dirty="0" smtClean="0">
              <a:solidFill>
                <a:prstClr val="black"/>
              </a:solidFill>
              <a:cs typeface="B Nazanin"/>
            </a:endParaRPr>
          </a:p>
          <a:p>
            <a:pPr algn="justLow" rtl="1">
              <a:lnSpc>
                <a:spcPct val="115000"/>
              </a:lnSpc>
              <a:spcAft>
                <a:spcPts val="1000"/>
              </a:spcAft>
            </a:pPr>
            <a:endParaRPr lang="fa-IR" sz="1600" b="1" dirty="0">
              <a:solidFill>
                <a:prstClr val="black"/>
              </a:solidFill>
              <a:cs typeface="B Nazanin"/>
            </a:endParaRPr>
          </a:p>
          <a:p>
            <a:pPr algn="just" rtl="1">
              <a:lnSpc>
                <a:spcPct val="200000"/>
              </a:lnSpc>
              <a:spcAft>
                <a:spcPts val="1000"/>
              </a:spcAft>
            </a:pPr>
            <a:endParaRPr lang="fa-IR" sz="1600" b="1" dirty="0">
              <a:solidFill>
                <a:prstClr val="black"/>
              </a:solidFill>
              <a:cs typeface="B Nazanin"/>
            </a:endParaRPr>
          </a:p>
          <a:p>
            <a:pPr lvl="0" algn="justLow" rtl="1">
              <a:lnSpc>
                <a:spcPct val="150000"/>
              </a:lnSpc>
              <a:spcAft>
                <a:spcPts val="1000"/>
              </a:spcAft>
            </a:pPr>
            <a:r>
              <a:rPr lang="fa-IR" sz="1400" b="1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2-</a:t>
            </a:r>
            <a:r>
              <a:rPr lang="fa-IR" sz="14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 </a:t>
            </a:r>
            <a:r>
              <a:rPr lang="fa-IR" sz="1400" dirty="0" smtClean="0">
                <a:solidFill>
                  <a:prstClr val="black"/>
                </a:solidFill>
                <a:cs typeface="B Yekan" panose="00000400000000000000" pitchFamily="2" charset="-78"/>
              </a:rPr>
              <a:t>برای انجام ثبت نام اصلی، ابتدا لازم است منع ثبت نام با تأخیر برداشته شود. برای این منظور، </a:t>
            </a:r>
            <a:r>
              <a:rPr lang="fa-IR" sz="1400" dirty="0" smtClean="0">
                <a:solidFill>
                  <a:prstClr val="black"/>
                </a:solidFill>
                <a:ea typeface="Calibri"/>
                <a:cs typeface="B Yekan" panose="00000400000000000000" pitchFamily="2" charset="-78"/>
              </a:rPr>
              <a:t>سربرگ </a:t>
            </a:r>
            <a:r>
              <a:rPr lang="fa-IR" sz="1400" dirty="0">
                <a:solidFill>
                  <a:prstClr val="black"/>
                </a:solidFill>
                <a:ea typeface="Calibri"/>
                <a:cs typeface="B Yekan" panose="00000400000000000000" pitchFamily="2" charset="-78"/>
              </a:rPr>
              <a:t>پیشخوان خدمت را انتخاب و از ليست </a:t>
            </a:r>
            <a:r>
              <a:rPr lang="fa-IR" sz="1400" dirty="0" smtClean="0">
                <a:solidFill>
                  <a:prstClr val="black"/>
                </a:solidFill>
                <a:ea typeface="Calibri"/>
                <a:cs typeface="B Yekan" panose="00000400000000000000" pitchFamily="2" charset="-78"/>
              </a:rPr>
              <a:t>منوها گزينه</a:t>
            </a: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 </a:t>
            </a:r>
            <a:r>
              <a:rPr lang="fa-IR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درخواست </a:t>
            </a: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بررسی مشکلات </a:t>
            </a:r>
            <a:r>
              <a:rPr lang="fa-IR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آموزشی 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را</a:t>
            </a:r>
            <a:r>
              <a:rPr lang="en-US" sz="1400" dirty="0" smtClean="0">
                <a:ea typeface="Calibri"/>
                <a:cs typeface="B Yekan" panose="00000400000000000000" pitchFamily="2" charset="-78"/>
              </a:rPr>
              <a:t> 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کليک نماييد. سپس </a:t>
            </a:r>
            <a:r>
              <a:rPr lang="fa-IR" sz="1400" dirty="0">
                <a:solidFill>
                  <a:prstClr val="black"/>
                </a:solidFill>
                <a:ea typeface="Calibri"/>
                <a:cs typeface="B Yekan" panose="00000400000000000000" pitchFamily="2" charset="-78"/>
              </a:rPr>
              <a:t>لینک </a:t>
            </a: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درخواست جدید  </a:t>
            </a:r>
            <a:r>
              <a:rPr lang="fa-IR" sz="1400" dirty="0" smtClean="0">
                <a:ea typeface="Calibri"/>
                <a:cs typeface="B Yekan" panose="00000400000000000000" pitchFamily="2" charset="-78"/>
              </a:rPr>
              <a:t>را</a:t>
            </a:r>
            <a:r>
              <a:rPr lang="fa-IR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 </a:t>
            </a:r>
            <a:r>
              <a:rPr lang="fa-IR" sz="1400" dirty="0" smtClean="0">
                <a:solidFill>
                  <a:prstClr val="black"/>
                </a:solidFill>
                <a:ea typeface="Calibri"/>
                <a:cs typeface="B Yekan" panose="00000400000000000000" pitchFamily="2" charset="-78"/>
              </a:rPr>
              <a:t>کلیک کنيد </a:t>
            </a:r>
            <a:r>
              <a:rPr lang="fa-IR" sz="1400" dirty="0">
                <a:solidFill>
                  <a:prstClr val="black"/>
                </a:solidFill>
                <a:ea typeface="Calibri"/>
                <a:cs typeface="B Yekan" panose="00000400000000000000" pitchFamily="2" charset="-78"/>
              </a:rPr>
              <a:t>تا صفحه درخواست </a:t>
            </a:r>
            <a:r>
              <a:rPr lang="fa-IR" sz="1400" dirty="0" smtClean="0">
                <a:solidFill>
                  <a:prstClr val="black"/>
                </a:solidFill>
                <a:ea typeface="Calibri"/>
                <a:cs typeface="B Yekan" panose="00000400000000000000" pitchFamily="2" charset="-78"/>
              </a:rPr>
              <a:t>باز شود</a:t>
            </a:r>
            <a:r>
              <a:rPr lang="fa-IR" sz="1400" dirty="0">
                <a:solidFill>
                  <a:prstClr val="black"/>
                </a:solidFill>
                <a:ea typeface="Calibri"/>
                <a:cs typeface="B Yekan" panose="00000400000000000000" pitchFamily="2" charset="-78"/>
              </a:rPr>
              <a:t>.</a:t>
            </a:r>
          </a:p>
          <a:p>
            <a:pPr lvl="0" algn="justLow" rtl="1">
              <a:lnSpc>
                <a:spcPct val="115000"/>
              </a:lnSpc>
              <a:spcAft>
                <a:spcPts val="1000"/>
              </a:spcAft>
            </a:pPr>
            <a:endParaRPr lang="en-US" sz="1500" b="1" dirty="0" smtClean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en-US" sz="1500" b="1" dirty="0" smtClean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en-US" sz="1500" b="1" dirty="0">
              <a:solidFill>
                <a:prstClr val="black"/>
              </a:solidFill>
              <a:cs typeface="B Yekan" panose="00000400000000000000" pitchFamily="2" charset="-78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6373270" y="704528"/>
            <a:ext cx="72000" cy="72000"/>
          </a:xfrm>
          <a:prstGeom prst="flowChartConnector">
            <a:avLst/>
          </a:prstGeom>
          <a:solidFill>
            <a:srgbClr val="00B082"/>
          </a:solidFill>
          <a:ln>
            <a:solidFill>
              <a:srgbClr val="00B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3016" y="9264188"/>
            <a:ext cx="3213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مديريت امور آموزشي دانشگاه اصفهان</a:t>
            </a:r>
          </a:p>
          <a:p>
            <a:pPr algn="ctr" rtl="1"/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اداره خدمات رایانه</a:t>
            </a:r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4081" y="7587698"/>
            <a:ext cx="5882044" cy="1341068"/>
            <a:chOff x="548680" y="6622676"/>
            <a:chExt cx="5882044" cy="134106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80" t="12277" r="673" b="65214"/>
            <a:stretch/>
          </p:blipFill>
          <p:spPr>
            <a:xfrm>
              <a:off x="548680" y="6622677"/>
              <a:ext cx="5882044" cy="134106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8" name="Rounded Rectangle 37"/>
            <p:cNvSpPr/>
            <p:nvPr/>
          </p:nvSpPr>
          <p:spPr>
            <a:xfrm>
              <a:off x="4935058" y="7783744"/>
              <a:ext cx="1468102" cy="18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707152" y="7782960"/>
              <a:ext cx="180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400" b="1" dirty="0" smtClean="0">
                  <a:solidFill>
                    <a:srgbClr val="FF0000"/>
                  </a:solidFill>
                  <a:cs typeface="B Yekan" panose="00000400000000000000" pitchFamily="2" charset="-78"/>
                </a:rPr>
                <a:t>2</a:t>
              </a:r>
              <a:endParaRPr lang="fa-IR" sz="1400" b="1" dirty="0">
                <a:solidFill>
                  <a:srgbClr val="FF0000"/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101746" y="6622676"/>
              <a:ext cx="770385" cy="2025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414931" y="6855041"/>
              <a:ext cx="180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400" b="1" dirty="0">
                  <a:solidFill>
                    <a:srgbClr val="FF0000"/>
                  </a:solidFill>
                  <a:cs typeface="B Yekan" panose="00000400000000000000" pitchFamily="2" charset="-78"/>
                </a:rPr>
                <a:t>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924944" y="7008510"/>
              <a:ext cx="57606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60442" y="7026522"/>
              <a:ext cx="180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200" b="1" dirty="0" smtClean="0">
                  <a:solidFill>
                    <a:srgbClr val="FF0000"/>
                  </a:solidFill>
                  <a:cs typeface="B Yekan" panose="00000400000000000000" pitchFamily="2" charset="-78"/>
                </a:rPr>
                <a:t>3</a:t>
              </a:r>
              <a:endParaRPr lang="fa-IR" sz="1200" b="1" dirty="0">
                <a:solidFill>
                  <a:srgbClr val="FF0000"/>
                </a:solidFill>
                <a:cs typeface="B Yekan" panose="00000400000000000000" pitchFamily="2" charset="-78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2" y="3457542"/>
            <a:ext cx="5464013" cy="2598645"/>
          </a:xfrm>
          <a:prstGeom prst="rect">
            <a:avLst/>
          </a:prstGeom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435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48680" y="570138"/>
            <a:ext cx="5882045" cy="722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fa-IR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3-</a:t>
            </a:r>
            <a:r>
              <a:rPr lang="en-US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 </a:t>
            </a:r>
            <a:r>
              <a:rPr lang="fa-IR" sz="1400" dirty="0">
                <a:ea typeface="Times New Roman"/>
                <a:cs typeface="B Yekan" panose="00000400000000000000" pitchFamily="2" charset="-78"/>
              </a:rPr>
              <a:t>نوع درخواست را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کليک و از ليست درخواست</a:t>
            </a:r>
            <a:r>
              <a:rPr lang="fa-IR" sz="1400" dirty="0" smtClean="0">
                <a:ea typeface="Times New Roman"/>
                <a:cs typeface="B Yekan"/>
              </a:rPr>
              <a:t>‌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ها، </a:t>
            </a:r>
            <a:r>
              <a:rPr lang="fa-IR" sz="1400" dirty="0" smtClean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انتخاب واحد با تاخیر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را انتخاب</a:t>
            </a:r>
            <a:r>
              <a:rPr lang="en-US" sz="1400" dirty="0" smtClean="0">
                <a:ea typeface="Times New Roman"/>
                <a:cs typeface="B Yekan" panose="00000400000000000000" pitchFamily="2" charset="-78"/>
              </a:rPr>
              <a:t>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کنيد.</a:t>
            </a:r>
            <a:endParaRPr lang="fa-IR" sz="1400" dirty="0">
              <a:ea typeface="Times New Roman"/>
              <a:cs typeface="B Nazanin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dirty="0" smtClean="0">
              <a:ea typeface="Times New Roman"/>
              <a:cs typeface="B Nazanin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dirty="0">
              <a:ea typeface="Times New Roman"/>
              <a:cs typeface="B Nazanin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dirty="0" smtClean="0">
              <a:ea typeface="Times New Roman"/>
              <a:cs typeface="B Nazanin"/>
            </a:endParaRPr>
          </a:p>
          <a:p>
            <a:pPr lvl="0" algn="r" rtl="1">
              <a:spcAft>
                <a:spcPts val="1000"/>
              </a:spcAft>
            </a:pPr>
            <a:endParaRPr lang="fa-IR" sz="1400" dirty="0">
              <a:ea typeface="Times New Roman"/>
              <a:cs typeface="B Nazanin"/>
            </a:endParaRPr>
          </a:p>
          <a:p>
            <a:pPr lvl="0" algn="r" rtl="1">
              <a:spcAft>
                <a:spcPts val="1000"/>
              </a:spcAft>
            </a:pPr>
            <a:endParaRPr lang="fa-IR" sz="1400" dirty="0" smtClean="0">
              <a:ea typeface="Times New Roman"/>
              <a:cs typeface="B Nazanin"/>
            </a:endParaRP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endParaRPr lang="fa-IR" sz="1400" dirty="0" smtClean="0">
              <a:solidFill>
                <a:srgbClr val="008E69"/>
              </a:solidFill>
              <a:ea typeface="Times New Roman"/>
              <a:cs typeface="B Yekan" panose="00000400000000000000" pitchFamily="2" charset="-78"/>
            </a:endParaRP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r>
              <a:rPr lang="fa-IR" sz="1400" dirty="0" smtClean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4- 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در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 فيلد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ترم، نیمسال را  </a:t>
            </a:r>
            <a:r>
              <a:rPr lang="fa-IR" sz="1400" dirty="0" smtClean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3992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(نیمسال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دوم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سال تحصیلی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1400- 1399)انتخاب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کرده و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متن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درخواست خود را تايپ کنيد و در آخر کليد </a:t>
            </a:r>
            <a:r>
              <a:rPr lang="fa-IR" sz="1400" dirty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ايجاد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 را کليک نماييد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. (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برای بازگشت به  صفحه پیشخوان خدمت، از دکمه بازگشت استفاده کنید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.)</a:t>
            </a:r>
          </a:p>
          <a:p>
            <a:pPr lvl="0" algn="just" rtl="1">
              <a:lnSpc>
                <a:spcPct val="150000"/>
              </a:lnSpc>
              <a:spcAft>
                <a:spcPts val="1000"/>
              </a:spcAft>
            </a:pPr>
            <a:endParaRPr lang="fa-IR" sz="1400" dirty="0">
              <a:solidFill>
                <a:prstClr val="black"/>
              </a:solidFill>
              <a:ea typeface="Times New Roman"/>
              <a:cs typeface="B Yekan" panose="00000400000000000000" pitchFamily="2" charset="-78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dirty="0" smtClean="0">
              <a:ea typeface="Times New Roman"/>
              <a:cs typeface="B Nazanin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dirty="0">
              <a:ea typeface="Times New Roman"/>
              <a:cs typeface="B Nazanin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dirty="0" smtClean="0">
              <a:ea typeface="Times New Roman"/>
              <a:cs typeface="B Nazanin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fa-IR" sz="1400" dirty="0">
              <a:ea typeface="Times New Roman"/>
              <a:cs typeface="B Nazanin"/>
            </a:endParaRPr>
          </a:p>
          <a:p>
            <a:pPr lvl="0" algn="justLow" rtl="1">
              <a:lnSpc>
                <a:spcPct val="150000"/>
              </a:lnSpc>
              <a:spcAft>
                <a:spcPts val="1000"/>
              </a:spcAft>
            </a:pPr>
            <a:r>
              <a:rPr lang="fa-IR" sz="1400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5-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 پس از بازگشت به صفحه پیشخوان خدمت، آيکن پرداخت را انتخاب کنيد تا صفحه پرداخت نمايش داده شود.</a:t>
            </a:r>
            <a:endParaRPr lang="fa-IR" sz="1400" dirty="0" smtClean="0">
              <a:ea typeface="Times New Roman"/>
              <a:cs typeface="B Nazanin"/>
            </a:endParaRPr>
          </a:p>
          <a:p>
            <a:pPr lvl="0" algn="justLow" rtl="1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Times New Roman"/>
              <a:cs typeface="Arial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ea typeface="Times New Roman"/>
              <a:cs typeface="B Nazan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3016" y="9264188"/>
            <a:ext cx="3213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مديريت امور آموزشي دانشگاه اصفهان</a:t>
            </a:r>
          </a:p>
          <a:p>
            <a:pPr algn="ctr" rtl="1"/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اداره خدمات رایانه</a:t>
            </a:r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680" y="7297092"/>
            <a:ext cx="5882045" cy="1832372"/>
            <a:chOff x="548680" y="6249144"/>
            <a:chExt cx="5882045" cy="1832372"/>
          </a:xfrm>
        </p:grpSpPr>
        <p:grpSp>
          <p:nvGrpSpPr>
            <p:cNvPr id="2" name="Group 1"/>
            <p:cNvGrpSpPr/>
            <p:nvPr/>
          </p:nvGrpSpPr>
          <p:grpSpPr>
            <a:xfrm>
              <a:off x="548680" y="6249144"/>
              <a:ext cx="5882045" cy="1832372"/>
              <a:chOff x="548680" y="6187902"/>
              <a:chExt cx="5882045" cy="183237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28"/>
              <a:stretch/>
            </p:blipFill>
            <p:spPr>
              <a:xfrm>
                <a:off x="548680" y="6187902"/>
                <a:ext cx="5882045" cy="183237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4569222" y="7102577"/>
                <a:ext cx="182832" cy="15467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4180544" y="6673463"/>
              <a:ext cx="960188" cy="2333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100" b="1" dirty="0" smtClean="0">
                  <a:solidFill>
                    <a:schemeClr val="tx1"/>
                  </a:solidFill>
                  <a:ea typeface="Times New Roman"/>
                  <a:cs typeface="B Yekan" panose="00000400000000000000" pitchFamily="2" charset="-78"/>
                </a:rPr>
                <a:t>آيکن پرداخت</a:t>
              </a:r>
              <a:endParaRPr lang="en-US" sz="1100" b="1" dirty="0">
                <a:solidFill>
                  <a:schemeClr val="tx1"/>
                </a:solidFill>
                <a:ea typeface="Times New Roman"/>
                <a:cs typeface="B Yekan" panose="00000400000000000000" pitchFamily="2" charset="-7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667253" y="6906769"/>
              <a:ext cx="0" cy="2570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35595" y="4399161"/>
            <a:ext cx="5882045" cy="1760969"/>
            <a:chOff x="548679" y="4598893"/>
            <a:chExt cx="5882045" cy="1760969"/>
          </a:xfrm>
        </p:grpSpPr>
        <p:grpSp>
          <p:nvGrpSpPr>
            <p:cNvPr id="16" name="Group 15"/>
            <p:cNvGrpSpPr/>
            <p:nvPr/>
          </p:nvGrpSpPr>
          <p:grpSpPr>
            <a:xfrm>
              <a:off x="548679" y="4598893"/>
              <a:ext cx="5882045" cy="1760969"/>
              <a:chOff x="548679" y="4598893"/>
              <a:chExt cx="5882045" cy="1760969"/>
            </a:xfrm>
          </p:grpSpPr>
          <p:pic>
            <p:nvPicPr>
              <p:cNvPr id="1025" name="Picture 10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5" t="10800" r="5212" b="62899"/>
              <a:stretch/>
            </p:blipFill>
            <p:spPr>
              <a:xfrm>
                <a:off x="548679" y="4598893"/>
                <a:ext cx="5882045" cy="1760969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2348880" y="5184414"/>
                <a:ext cx="2880320" cy="12342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a-IR" sz="900" b="1" dirty="0" smtClean="0">
                    <a:cs typeface="B Nazanin" panose="00000400000000000000" pitchFamily="2" charset="-78"/>
                  </a:rPr>
                  <a:t>انتخاب واحد با تأخير</a:t>
                </a:r>
                <a:endParaRPr lang="en-US" sz="900" b="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4826744" y="5346366"/>
                <a:ext cx="618480" cy="153106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294963" y="6131665"/>
                <a:ext cx="396590" cy="21602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4451705" y="5675037"/>
                <a:ext cx="600698" cy="1761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1100" dirty="0" smtClean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3992</a:t>
                </a:r>
                <a:endParaRPr lang="en-US" sz="1100" dirty="0">
                  <a:solidFill>
                    <a:srgbClr val="FF0000"/>
                  </a:solidFill>
                  <a:cs typeface="B Yekan" panose="00000400000000000000" pitchFamily="2" charset="-78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>
                <a:off x="4869160" y="5499472"/>
                <a:ext cx="140876" cy="17360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4" t="84956" r="95623" b="12033"/>
              <a:stretch/>
            </p:blipFill>
            <p:spPr>
              <a:xfrm>
                <a:off x="620688" y="6159830"/>
                <a:ext cx="341299" cy="172525"/>
              </a:xfrm>
              <a:prstGeom prst="rect">
                <a:avLst/>
              </a:prstGeom>
            </p:spPr>
          </p:pic>
          <p:sp>
            <p:nvSpPr>
              <p:cNvPr id="45" name="Rounded Rectangle 44"/>
              <p:cNvSpPr/>
              <p:nvPr/>
            </p:nvSpPr>
            <p:spPr>
              <a:xfrm>
                <a:off x="5508308" y="5332919"/>
                <a:ext cx="180000" cy="18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1400" b="1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1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5067442" y="6149677"/>
                <a:ext cx="180000" cy="18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1200" b="1" dirty="0" smtClean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2</a:t>
                </a:r>
                <a:endParaRPr lang="fa-IR" sz="1200" b="1" dirty="0">
                  <a:solidFill>
                    <a:srgbClr val="FF0000"/>
                  </a:solidFill>
                  <a:cs typeface="B Yekan" panose="00000400000000000000" pitchFamily="2" charset="-78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1052736" y="6138818"/>
                <a:ext cx="180000" cy="18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1200" b="1" dirty="0" smtClean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3</a:t>
                </a:r>
                <a:endParaRPr lang="fa-IR" sz="1200" b="1" dirty="0">
                  <a:solidFill>
                    <a:srgbClr val="FF0000"/>
                  </a:solidFill>
                  <a:cs typeface="B Yekan" panose="00000400000000000000" pitchFamily="2" charset="-78"/>
                </a:endParaRPr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593042" y="6131665"/>
              <a:ext cx="396590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" y="1136575"/>
            <a:ext cx="5882045" cy="20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48680" y="560511"/>
            <a:ext cx="5882045" cy="348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" algn="justLow" rtl="1">
              <a:lnSpc>
                <a:spcPct val="150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5-</a:t>
            </a:r>
            <a:r>
              <a:rPr lang="fa-IR" sz="1400" dirty="0" smtClean="0">
                <a:solidFill>
                  <a:prstClr val="black"/>
                </a:solidFill>
                <a:cs typeface="B Yekan" panose="00000400000000000000" pitchFamily="2" charset="-78"/>
              </a:rPr>
              <a:t> در صفحه پرداخت، </a:t>
            </a:r>
            <a:r>
              <a:rPr lang="fa-IR" sz="1400" dirty="0" smtClean="0">
                <a:solidFill>
                  <a:srgbClr val="008E69"/>
                </a:solidFill>
                <a:cs typeface="B Yekan" panose="00000400000000000000" pitchFamily="2" charset="-78"/>
              </a:rPr>
              <a:t>آيکن درگاه بانک </a:t>
            </a:r>
            <a:r>
              <a:rPr lang="fa-IR" sz="1400" dirty="0" smtClean="0">
                <a:solidFill>
                  <a:prstClr val="black"/>
                </a:solidFill>
                <a:cs typeface="B Yekan" panose="00000400000000000000" pitchFamily="2" charset="-78"/>
              </a:rPr>
              <a:t>را کليک نماييد تا به درگاه </a:t>
            </a:r>
            <a:r>
              <a:rPr lang="fa-IR" sz="1400" dirty="0">
                <a:solidFill>
                  <a:prstClr val="black"/>
                </a:solidFill>
                <a:cs typeface="B Yekan" panose="00000400000000000000" pitchFamily="2" charset="-78"/>
              </a:rPr>
              <a:t>پ</a:t>
            </a:r>
            <a:r>
              <a:rPr lang="fa-IR" sz="1400" dirty="0" smtClean="0">
                <a:solidFill>
                  <a:prstClr val="black"/>
                </a:solidFill>
                <a:cs typeface="B Yekan" panose="00000400000000000000" pitchFamily="2" charset="-78"/>
              </a:rPr>
              <a:t>رداخت منتقل شويد.</a:t>
            </a:r>
          </a:p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fa-IR" sz="1400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fa-IR" sz="1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fa-IR" sz="1400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fa-IR" sz="1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fa-IR" sz="1400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fa-IR" sz="1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 smtClean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6-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 اطلاعات مورد نياز را در فيلدها وارد نموده و گزينه </a:t>
            </a:r>
            <a:r>
              <a:rPr lang="fa-IR" sz="1400" dirty="0" smtClean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پرداخت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 را کليک نماييد و سپس تکميل خريد را کليک کنيد تا پرداخت شما انجام شود. جهت بازگشت به سامانه کليد </a:t>
            </a:r>
            <a:r>
              <a:rPr lang="fa-IR" sz="1400" dirty="0" smtClean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بازگشت</a:t>
            </a:r>
            <a:r>
              <a:rPr lang="fa-IR" sz="1400" dirty="0" smtClean="0">
                <a:ea typeface="Times New Roman"/>
                <a:cs typeface="B Yekan" panose="00000400000000000000" pitchFamily="2" charset="-78"/>
              </a:rPr>
              <a:t> را کليک نماييد.</a:t>
            </a:r>
            <a:endParaRPr lang="fa-IR" sz="1400" dirty="0">
              <a:ea typeface="Times New Roman"/>
              <a:cs typeface="B Yek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3016" y="9264188"/>
            <a:ext cx="3213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مديريت امور آموزشي دانشگاه اصفهان</a:t>
            </a:r>
          </a:p>
          <a:p>
            <a:pPr algn="ctr" rtl="1"/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اداره خدمات رایانه</a:t>
            </a:r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"/>
          <a:stretch/>
        </p:blipFill>
        <p:spPr>
          <a:xfrm>
            <a:off x="548681" y="4160912"/>
            <a:ext cx="5882044" cy="46035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1" y="1208584"/>
            <a:ext cx="5735642" cy="1722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41168" y="1822748"/>
            <a:ext cx="761454" cy="1589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" dirty="0" smtClean="0">
                <a:solidFill>
                  <a:schemeClr val="tx1"/>
                </a:solidFill>
                <a:cs typeface="B Traffic" panose="00000400000000000000" pitchFamily="2" charset="-78"/>
              </a:rPr>
              <a:t>605.000</a:t>
            </a:r>
            <a:endParaRPr lang="en-US" sz="800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1168" y="2015004"/>
            <a:ext cx="761454" cy="1589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" dirty="0">
                <a:solidFill>
                  <a:schemeClr val="tx1"/>
                </a:solidFill>
                <a:cs typeface="B Traffic" panose="00000400000000000000" pitchFamily="2" charset="-78"/>
              </a:rPr>
              <a:t>605.000</a:t>
            </a:r>
            <a:endParaRPr lang="en-US" sz="800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6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48680" y="560511"/>
            <a:ext cx="5882045" cy="5471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1400" b="1" dirty="0" smtClean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7-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 پس از بازگشت به صفحه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اصلی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بر روي        کليک نماييد تا منع ثبت نام حذف گردد و گردش کار درخواست، پايان يابد. پس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از ارسال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درخواست،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عنوان آن از صفحه پیشخوان حذف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شده و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اجازه ثبت نام ایجاد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می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/>
              </a:rPr>
              <a:t>‌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گردد. (براي مشاهده روند بررسي درخواست خود مي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/>
              </a:rPr>
              <a:t>‌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توانيد بر روي آيکن مشخص شده در تصوير ذيل کليک نماييد.)</a:t>
            </a:r>
          </a:p>
          <a:p>
            <a:pPr algn="justLow" rtl="1">
              <a:lnSpc>
                <a:spcPct val="150000"/>
              </a:lnSpc>
            </a:pPr>
            <a:endParaRPr lang="fa-IR" sz="1400" dirty="0" smtClean="0">
              <a:solidFill>
                <a:prstClr val="black"/>
              </a:solidFill>
              <a:ea typeface="Times New Roman"/>
              <a:cs typeface="B Yekan" panose="00000400000000000000" pitchFamily="2" charset="-78"/>
            </a:endParaRPr>
          </a:p>
          <a:p>
            <a:pPr algn="justLow" rtl="1">
              <a:lnSpc>
                <a:spcPct val="115000"/>
              </a:lnSpc>
            </a:pPr>
            <a:endParaRPr lang="fa-IR" sz="1400" dirty="0">
              <a:solidFill>
                <a:prstClr val="black"/>
              </a:solidFill>
              <a:ea typeface="Times New Roman"/>
              <a:cs typeface="B Nazanin"/>
            </a:endParaRPr>
          </a:p>
          <a:p>
            <a:pPr algn="justLow" rtl="1">
              <a:lnSpc>
                <a:spcPct val="115000"/>
              </a:lnSpc>
            </a:pPr>
            <a:endParaRPr lang="fa-IR" sz="1400" dirty="0" smtClean="0">
              <a:solidFill>
                <a:prstClr val="black"/>
              </a:solidFill>
              <a:ea typeface="Times New Roman"/>
              <a:cs typeface="B Nazanin"/>
            </a:endParaRPr>
          </a:p>
          <a:p>
            <a:pPr algn="justLow" rtl="1">
              <a:lnSpc>
                <a:spcPct val="115000"/>
              </a:lnSpc>
            </a:pPr>
            <a:endParaRPr lang="fa-IR" sz="1400" dirty="0">
              <a:solidFill>
                <a:prstClr val="black"/>
              </a:solidFill>
              <a:ea typeface="Times New Roman"/>
              <a:cs typeface="B Nazanin"/>
            </a:endParaRPr>
          </a:p>
          <a:p>
            <a:pPr algn="justLow" rtl="1">
              <a:lnSpc>
                <a:spcPct val="115000"/>
              </a:lnSpc>
            </a:pPr>
            <a:endParaRPr lang="fa-IR" sz="1400" dirty="0" smtClean="0">
              <a:solidFill>
                <a:prstClr val="black"/>
              </a:solidFill>
              <a:ea typeface="Times New Roman"/>
              <a:cs typeface="B Nazanin"/>
            </a:endParaRPr>
          </a:p>
          <a:p>
            <a:pPr algn="justLow" rtl="1">
              <a:lnSpc>
                <a:spcPct val="115000"/>
              </a:lnSpc>
            </a:pPr>
            <a:endParaRPr lang="fa-IR" sz="1400" dirty="0">
              <a:solidFill>
                <a:prstClr val="black"/>
              </a:solidFill>
              <a:ea typeface="Times New Roman"/>
              <a:cs typeface="B Nazanin"/>
            </a:endParaRPr>
          </a:p>
          <a:p>
            <a:pPr algn="justLow" rtl="1">
              <a:lnSpc>
                <a:spcPct val="115000"/>
              </a:lnSpc>
            </a:pPr>
            <a:endParaRPr lang="fa-IR" sz="1400" dirty="0" smtClean="0">
              <a:solidFill>
                <a:prstClr val="black"/>
              </a:solidFill>
              <a:ea typeface="Times New Roman"/>
              <a:cs typeface="B Nazanin"/>
            </a:endParaRPr>
          </a:p>
          <a:p>
            <a:pPr algn="justLow" rtl="1">
              <a:lnSpc>
                <a:spcPct val="115000"/>
              </a:lnSpc>
            </a:pPr>
            <a:endParaRPr lang="fa-IR" sz="1400" dirty="0">
              <a:solidFill>
                <a:prstClr val="black"/>
              </a:solidFill>
              <a:ea typeface="Times New Roman"/>
              <a:cs typeface="B Nazanin"/>
            </a:endParaRPr>
          </a:p>
          <a:p>
            <a:pPr algn="justLow" rtl="1">
              <a:lnSpc>
                <a:spcPct val="115000"/>
              </a:lnSpc>
            </a:pPr>
            <a:endParaRPr lang="fa-IR" sz="1400" dirty="0" smtClean="0">
              <a:solidFill>
                <a:prstClr val="black"/>
              </a:solidFill>
              <a:ea typeface="Times New Roman"/>
              <a:cs typeface="B Nazanin"/>
            </a:endParaRPr>
          </a:p>
          <a:p>
            <a:pPr algn="justLow" rtl="1">
              <a:lnSpc>
                <a:spcPct val="115000"/>
              </a:lnSpc>
            </a:pPr>
            <a:endParaRPr lang="fa-IR" sz="1400" dirty="0">
              <a:solidFill>
                <a:prstClr val="black"/>
              </a:solidFill>
              <a:ea typeface="Times New Roman"/>
              <a:cs typeface="B Nazanin"/>
            </a:endParaRPr>
          </a:p>
          <a:p>
            <a:pPr algn="justLow" rtl="1">
              <a:lnSpc>
                <a:spcPct val="150000"/>
              </a:lnSpc>
            </a:pPr>
            <a:r>
              <a:rPr lang="fa-IR" sz="1400" dirty="0">
                <a:solidFill>
                  <a:srgbClr val="008E69"/>
                </a:solidFill>
                <a:ea typeface="Calibri"/>
                <a:cs typeface="B Yekan" panose="00000400000000000000" pitchFamily="2" charset="-78"/>
              </a:rPr>
              <a:t>7-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در آخر براي انجام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انتخاب واحد از طريق سربرگ </a:t>
            </a:r>
            <a:r>
              <a:rPr lang="fa-IR" sz="1400" dirty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ثبت نام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، </a:t>
            </a:r>
            <a:r>
              <a:rPr lang="fa-IR" sz="1400" dirty="0" smtClean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ثبت </a:t>
            </a:r>
            <a:r>
              <a:rPr lang="fa-IR" sz="1400" dirty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نام </a:t>
            </a:r>
            <a:r>
              <a:rPr lang="fa-IR" sz="1400" dirty="0" smtClean="0">
                <a:solidFill>
                  <a:srgbClr val="008E69"/>
                </a:solidFill>
                <a:ea typeface="Times New Roman"/>
                <a:cs typeface="B Yekan" panose="00000400000000000000" pitchFamily="2" charset="-78"/>
              </a:rPr>
              <a:t>اصلي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را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انتخاب نماييد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و انتخاب واحد خود را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انجام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دهيد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.(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براي آشنايي با نحوه انتخاب واحد 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مي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/>
              </a:rPr>
              <a:t>‌</a:t>
            </a:r>
            <a:r>
              <a:rPr lang="fa-IR" sz="1400" dirty="0" smtClean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توانيد </a:t>
            </a:r>
            <a:r>
              <a:rPr lang="fa-IR" sz="1400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rPr>
              <a:t>به راهنماي ثبت نام اصلي مراجعه نماييد)</a:t>
            </a:r>
            <a:endParaRPr lang="en-US" sz="1400" dirty="0">
              <a:solidFill>
                <a:prstClr val="black"/>
              </a:solidFill>
              <a:ea typeface="Times New Roman"/>
              <a:cs typeface="B Yekan" panose="00000400000000000000" pitchFamily="2" charset="-78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fa-IR" sz="1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540" algn="r" rtl="1">
              <a:lnSpc>
                <a:spcPct val="107000"/>
              </a:lnSpc>
              <a:spcAft>
                <a:spcPts val="800"/>
              </a:spcAft>
              <a:buClr>
                <a:srgbClr val="00B082"/>
              </a:buClr>
              <a:buSzPct val="115000"/>
            </a:pPr>
            <a:endParaRPr lang="fa-IR" sz="14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74" b="20822"/>
          <a:stretch/>
        </p:blipFill>
        <p:spPr bwMode="auto">
          <a:xfrm>
            <a:off x="3350002" y="622437"/>
            <a:ext cx="279400" cy="25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73016" y="9264188"/>
            <a:ext cx="3213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مديريت امور آموزشي دانشگاه اصفهان</a:t>
            </a:r>
          </a:p>
          <a:p>
            <a:pPr algn="ctr" rtl="1"/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اداره خدمات رایانه</a:t>
            </a:r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fa-I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48678" y="2011438"/>
            <a:ext cx="5882045" cy="1933450"/>
            <a:chOff x="548679" y="4376936"/>
            <a:chExt cx="5882045" cy="1933450"/>
          </a:xfrm>
        </p:grpSpPr>
        <p:grpSp>
          <p:nvGrpSpPr>
            <p:cNvPr id="17" name="Group 16"/>
            <p:cNvGrpSpPr/>
            <p:nvPr/>
          </p:nvGrpSpPr>
          <p:grpSpPr>
            <a:xfrm>
              <a:off x="548679" y="4376936"/>
              <a:ext cx="5882045" cy="1933450"/>
              <a:chOff x="548680" y="4747742"/>
              <a:chExt cx="5882045" cy="19334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80" y="4747742"/>
                <a:ext cx="5882045" cy="1933450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4024911" y="5655902"/>
                <a:ext cx="182832" cy="15467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4293096" y="5655902"/>
                <a:ext cx="182832" cy="15467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H="1">
              <a:off x="4116327" y="5459434"/>
              <a:ext cx="1" cy="2136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2920629" y="5673080"/>
              <a:ext cx="1948531" cy="23330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100" b="1" dirty="0">
                  <a:solidFill>
                    <a:prstClr val="black"/>
                  </a:solidFill>
                  <a:ea typeface="Times New Roman"/>
                  <a:cs typeface="B Yekan" panose="00000400000000000000" pitchFamily="2" charset="-78"/>
                </a:rPr>
                <a:t>مشاهده </a:t>
              </a:r>
              <a:r>
                <a:rPr lang="fa-IR" sz="1100" b="1" dirty="0" smtClean="0">
                  <a:solidFill>
                    <a:prstClr val="black"/>
                  </a:solidFill>
                  <a:ea typeface="Times New Roman"/>
                  <a:cs typeface="B Yekan" panose="00000400000000000000" pitchFamily="2" charset="-78"/>
                </a:rPr>
                <a:t>روند بررسي درخواست</a:t>
              </a:r>
              <a:endParaRPr lang="en-US" sz="1100" b="1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08853" y="4797247"/>
              <a:ext cx="1126535" cy="2333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100" b="1" dirty="0" smtClean="0">
                  <a:solidFill>
                    <a:prstClr val="black"/>
                  </a:solidFill>
                  <a:ea typeface="Times New Roman"/>
                  <a:cs typeface="B Yekan" panose="00000400000000000000" pitchFamily="2" charset="-78"/>
                </a:rPr>
                <a:t>تاييد و ارسال</a:t>
              </a:r>
              <a:endParaRPr lang="en-US" sz="1100" b="1" dirty="0">
                <a:solidFill>
                  <a:prstClr val="black"/>
                </a:solidFill>
                <a:ea typeface="Times New Roman"/>
                <a:cs typeface="B Yekan" panose="00000400000000000000" pitchFamily="2" charset="-78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4396166" y="5028047"/>
              <a:ext cx="0" cy="2570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48677" y="5570518"/>
            <a:ext cx="5882046" cy="1470714"/>
            <a:chOff x="548679" y="7538376"/>
            <a:chExt cx="5882046" cy="14707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08" t="6837" r="593" b="69072"/>
            <a:stretch/>
          </p:blipFill>
          <p:spPr>
            <a:xfrm>
              <a:off x="548679" y="7538376"/>
              <a:ext cx="5882046" cy="147071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1" name="Rounded Rectangle 20"/>
            <p:cNvSpPr/>
            <p:nvPr/>
          </p:nvSpPr>
          <p:spPr>
            <a:xfrm>
              <a:off x="5335950" y="8409384"/>
              <a:ext cx="180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400" b="1" dirty="0">
                  <a:solidFill>
                    <a:srgbClr val="FF0000"/>
                  </a:solidFill>
                  <a:cs typeface="B Yekan" panose="00000400000000000000" pitchFamily="2" charset="-78"/>
                </a:rPr>
                <a:t>1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36226" y="8499384"/>
              <a:ext cx="180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200" b="1" dirty="0" smtClean="0">
                  <a:solidFill>
                    <a:srgbClr val="FF0000"/>
                  </a:solidFill>
                  <a:cs typeface="B Yekan" panose="00000400000000000000" pitchFamily="2" charset="-78"/>
                </a:rPr>
                <a:t>2</a:t>
              </a:r>
              <a:endParaRPr lang="fa-IR" sz="1200" b="1" dirty="0">
                <a:solidFill>
                  <a:srgbClr val="FF0000"/>
                </a:solidFill>
                <a:cs typeface="B Yeka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8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682</Words>
  <Application>Microsoft Office PowerPoint</Application>
  <PresentationFormat>A4 Paper (210x297 mm)</PresentationFormat>
  <Paragraphs>109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Algerian</vt:lpstr>
      <vt:lpstr>Arial</vt:lpstr>
      <vt:lpstr>B Nazanin</vt:lpstr>
      <vt:lpstr>B Traffic</vt:lpstr>
      <vt:lpstr>B Yekan</vt:lpstr>
      <vt:lpstr>Calibri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Windows User</cp:lastModifiedBy>
  <cp:revision>178</cp:revision>
  <dcterms:created xsi:type="dcterms:W3CDTF">2020-01-13T04:58:39Z</dcterms:created>
  <dcterms:modified xsi:type="dcterms:W3CDTF">2021-02-06T12:11:10Z</dcterms:modified>
</cp:coreProperties>
</file>